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64350" cy="99964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CFB862D1-FBCB-41E5-A9D5-19DC7C56B1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4F00EDB-7C61-4901-B3FC-862B1298B1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33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78FF8BB2-773E-49AE-BE97-FB7895A27B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06A8B509-9DCD-4DF5-9EDA-9F82B5DC6C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6625"/>
            <a:ext cx="549275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71433F19-4C49-4809-9E9A-B15A015C9A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4838"/>
            <a:ext cx="29733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84965D3E-871D-4D81-81DB-2D11C35E51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4838"/>
            <a:ext cx="29733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C06CE7-06C8-4BBE-ADA1-5F94367F65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1395970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="" xmlns:a16="http://schemas.microsoft.com/office/drawing/2014/main" id="{47B3A512-76EE-4EE5-BE4E-861BD52C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Notizenplatzhalter 2">
            <a:extLst>
              <a:ext uri="{FF2B5EF4-FFF2-40B4-BE49-F238E27FC236}">
                <a16:creationId xmlns="" xmlns:a16="http://schemas.microsoft.com/office/drawing/2014/main" id="{C19F0FDF-0341-4F7B-ACC9-94FB951B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>
                <a:latin typeface="Arial" panose="020B0604020202020204" pitchFamily="34" charset="0"/>
              </a:rPr>
              <a:t>Saalburgschule Usingen: Tag der offenen Tür 07.12.2013    9.00 Uhr – 14.00 Uhr</a:t>
            </a:r>
          </a:p>
        </p:txBody>
      </p:sp>
      <p:sp>
        <p:nvSpPr>
          <p:cNvPr id="4100" name="Foliennummernplatzhalter 3">
            <a:extLst>
              <a:ext uri="{FF2B5EF4-FFF2-40B4-BE49-F238E27FC236}">
                <a16:creationId xmlns="" xmlns:a16="http://schemas.microsoft.com/office/drawing/2014/main" id="{19842E51-78B4-46DD-BD5A-DBDC3593C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0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91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63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5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07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9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A9FE26-2757-48D9-8E2E-1C981306C351}" type="slidenum">
              <a:rPr lang="de-DE" altLang="de-DE" smtClean="0"/>
              <a:pPr>
                <a:spcBef>
                  <a:spcPct val="0"/>
                </a:spcBef>
              </a:pPr>
              <a:t>1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>
            <a:extLst>
              <a:ext uri="{FF2B5EF4-FFF2-40B4-BE49-F238E27FC236}">
                <a16:creationId xmlns="" xmlns:a16="http://schemas.microsoft.com/office/drawing/2014/main" id="{A178941A-1265-47C1-B5F8-88F093A67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izenplatzhalter 2">
            <a:extLst>
              <a:ext uri="{FF2B5EF4-FFF2-40B4-BE49-F238E27FC236}">
                <a16:creationId xmlns="" xmlns:a16="http://schemas.microsoft.com/office/drawing/2014/main" id="{677B0596-6E57-4554-843E-49DCFCBD8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>
                <a:latin typeface="Arial" panose="020B0604020202020204" pitchFamily="34" charset="0"/>
              </a:rPr>
              <a:t>Saalburgschule Usingen: Tag der offenen Tür 07.12.2013    9.00 Uhr – 14.00 Uhr</a:t>
            </a:r>
          </a:p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6" name="Foliennummernplatzhalter 3">
            <a:extLst>
              <a:ext uri="{FF2B5EF4-FFF2-40B4-BE49-F238E27FC236}">
                <a16:creationId xmlns="" xmlns:a16="http://schemas.microsoft.com/office/drawing/2014/main" id="{F497A0D5-1B58-4F58-9F33-5700782BE6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0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91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63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5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07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95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F9098C-1364-458E-8997-2BF7C48A6A51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78FD0E1-15FB-49C8-A736-DBC1089090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A03266C-658C-452B-AB31-C8BE00CF8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EF0736D-01C3-475F-978F-1A0705000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930D-ACD4-4B22-914C-FCEF75B866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240563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89FA39-0C34-409F-8675-FBA0CD8AA6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77352D8-BFA8-4D3B-B207-82F19D16FB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569CCD4-CCFE-4B20-B9D4-DECEF5660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392BD-8F7C-476C-87AE-4C10331A9A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155453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5E17E62-7C64-4B75-8282-E87E28959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569908E-48ED-4F62-8458-DF611714E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851D375-7A47-4A98-9577-08561A41F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CB7E-EB51-4663-8EF0-1A18B4DEF22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186451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6878FF1-3E22-40BC-8BF7-DE3ECE3ED6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82390D0-EBB3-4990-AA12-DA9540334A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2EBB818-1C3D-4A77-A357-557FC9553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9895-B29C-41F1-BF1A-BD7523E69F8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104899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FBBD66D-DAA8-4C17-8861-60B655F9E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130B09C-3AC1-4D44-A8AC-91A422D8E3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DDB1BDE-9179-45B9-B20E-E1092416A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7BA7-5BA2-4484-8D20-3F4A8DA31DC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23512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6349D39-D011-451D-A2FA-789356EBC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1352ADA-7D43-42F6-B58F-F12419718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07CB2B8-857B-43DB-A3A7-461076676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6937-4723-489D-8AE5-A1A102FE252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191784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DDBFFC7E-E02C-4588-BC62-9F0116150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9F23D51D-1098-400C-BB67-E26781466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5E005D96-C3E3-4DA6-88F0-90011875E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D4E25-1A38-4D68-A091-C6238AEB73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324113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905AB1A9-FD56-4F05-A652-40E52E2C5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FD798A7-E77A-411F-B424-F301A4230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BB4B089-6225-4F85-9F76-C687B1804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8EB7-9A54-458D-B415-98739D44BCB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211490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BC736CDC-F5DB-4F28-907F-D55B5C6EB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F3159486-DE00-46C6-95D1-3F84A4CE6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93D95B2F-09B5-4C08-AD27-AB1178B85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9F7E-5953-42E1-9BD6-CD610589274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29860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6078988-C175-4615-93D8-6CEB8D5B8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86BD6B-CF7B-46EF-AD93-1D9150FCE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25275AD-CF1F-4C42-8396-E3B9A86BE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85B92-5169-41CB-A0C8-C899CD3F15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175586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E50A8EF-45A5-4EC8-BFB4-2D3238654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39E304D-B744-41C9-82C7-3C71A2C2C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A7C5BC-05A2-40FF-BC39-4C177AB7C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62F5F-293B-49A9-8837-0EA3AE9FE82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p14="http://schemas.microsoft.com/office/powerpoint/2010/main" val="7541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2484B45B-FB78-4C89-B6E5-18E8746DE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1FF635C7-F2BC-405A-B78A-31531BDC2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4765FC65-5467-454D-98F5-9C95D3C377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0441665-B7B8-4339-985B-A35452C9C1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42303FEA-5B46-459A-8316-CCD913EA88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646E74-B93A-438C-87E0-B79422B37D3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bs-usingen.de/" TargetMode="External"/><Relationship Id="rId4" Type="http://schemas.openxmlformats.org/officeDocument/2006/relationships/hyperlink" Target="mailto:poststelle@sbs.usingen.schulverwaltung.hessen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bs-usingen.de/" TargetMode="External"/><Relationship Id="rId4" Type="http://schemas.openxmlformats.org/officeDocument/2006/relationships/hyperlink" Target="mailto:poststelle@sbs.usingen.schulverwaltung.hessen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>
            <a:extLst>
              <a:ext uri="{FF2B5EF4-FFF2-40B4-BE49-F238E27FC236}">
                <a16:creationId xmlns="" xmlns:a16="http://schemas.microsoft.com/office/drawing/2014/main" id="{94B4042E-2B5C-48F1-ABB3-89D76386A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1479550"/>
            <a:ext cx="1730375" cy="508000"/>
          </a:xfrm>
          <a:prstGeom prst="rect">
            <a:avLst/>
          </a:prstGeom>
          <a:noFill/>
          <a:ln w="34925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Hauptschulabschluss</a:t>
            </a:r>
          </a:p>
        </p:txBody>
      </p:sp>
      <p:sp>
        <p:nvSpPr>
          <p:cNvPr id="2062" name="Text Box 6">
            <a:extLst>
              <a:ext uri="{FF2B5EF4-FFF2-40B4-BE49-F238E27FC236}">
                <a16:creationId xmlns="" xmlns:a16="http://schemas.microsoft.com/office/drawing/2014/main" id="{7F757287-FD3B-44A2-9D0D-61A87F22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0" y="2411413"/>
            <a:ext cx="1730375" cy="24812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108000" tIns="108000" rIns="108000" bIns="108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/>
              <a:t>Bildungsgänge zur Berufsvorbereitung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100" b="1" dirty="0"/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/>
              <a:t>1 Jahr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100" b="1" dirty="0"/>
          </a:p>
          <a:p>
            <a:pPr eaLnBrk="1" hangingPunct="1">
              <a:spcBef>
                <a:spcPct val="50000"/>
              </a:spcBef>
              <a:defRPr/>
            </a:pPr>
            <a:r>
              <a:rPr lang="de-DE" altLang="de-DE" sz="1100" b="1" dirty="0"/>
              <a:t> Metall/Holz</a:t>
            </a:r>
          </a:p>
          <a:p>
            <a:pPr eaLnBrk="1" hangingPunct="1">
              <a:spcBef>
                <a:spcPct val="50000"/>
              </a:spcBef>
              <a:tabLst>
                <a:tab pos="93663" algn="l"/>
                <a:tab pos="176213" algn="l"/>
              </a:tabLst>
              <a:defRPr/>
            </a:pPr>
            <a:r>
              <a:rPr lang="de-DE" altLang="de-DE" sz="1100" b="1" dirty="0"/>
              <a:t> Ernährung /   	Hauswirtschaft/ 	Textiltechnik und 	Bekleidung</a:t>
            </a:r>
          </a:p>
        </p:txBody>
      </p:sp>
      <p:sp>
        <p:nvSpPr>
          <p:cNvPr id="3076" name="AutoShape 8">
            <a:extLst>
              <a:ext uri="{FF2B5EF4-FFF2-40B4-BE49-F238E27FC236}">
                <a16:creationId xmlns="" xmlns:a16="http://schemas.microsoft.com/office/drawing/2014/main" id="{B2E12651-B1A8-4FE7-9F12-C69DBACEE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057400"/>
            <a:ext cx="430213" cy="2984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3077" name="Text Box 10">
            <a:extLst>
              <a:ext uri="{FF2B5EF4-FFF2-40B4-BE49-F238E27FC236}">
                <a16:creationId xmlns="" xmlns:a16="http://schemas.microsoft.com/office/drawing/2014/main" id="{87973EFF-AF9A-4AA7-8745-259CBB5FF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1468438"/>
            <a:ext cx="2438400" cy="508000"/>
          </a:xfrm>
          <a:prstGeom prst="rect">
            <a:avLst/>
          </a:prstGeom>
          <a:noFill/>
          <a:ln w="34925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Realschulabschluss</a:t>
            </a:r>
          </a:p>
        </p:txBody>
      </p:sp>
      <p:sp>
        <p:nvSpPr>
          <p:cNvPr id="3078" name="Text Box 11">
            <a:extLst>
              <a:ext uri="{FF2B5EF4-FFF2-40B4-BE49-F238E27FC236}">
                <a16:creationId xmlns="" xmlns:a16="http://schemas.microsoft.com/office/drawing/2014/main" id="{D67763C9-DB3B-41AE-8B2B-B79198B14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2411413"/>
            <a:ext cx="2438400" cy="246221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108000" tIns="108000" rIns="108000" bIns="108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 dirty="0"/>
              <a:t>Berufsfachschule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 dirty="0"/>
              <a:t>2 Jahre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 dirty="0"/>
          </a:p>
          <a:p>
            <a:pPr eaLnBrk="1" hangingPunct="1">
              <a:spcBef>
                <a:spcPct val="50000"/>
              </a:spcBef>
            </a:pPr>
            <a:r>
              <a:rPr lang="de-DE" altLang="de-DE" sz="1100" b="1" dirty="0"/>
              <a:t> Ernährung u. Hauswirtschaft</a:t>
            </a:r>
          </a:p>
          <a:p>
            <a:pPr eaLnBrk="1" hangingPunct="1">
              <a:spcBef>
                <a:spcPct val="50000"/>
              </a:spcBef>
              <a:tabLst>
                <a:tab pos="93663" algn="l"/>
              </a:tabLst>
            </a:pPr>
            <a:r>
              <a:rPr lang="de-DE" altLang="de-DE" sz="1100" b="1" dirty="0"/>
              <a:t> Medizinisch-technischer und     	krankenpflegerischer Bereich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100" b="1" dirty="0"/>
              <a:t> Wirtschaft und Verwaltung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 dirty="0"/>
          </a:p>
        </p:txBody>
      </p:sp>
      <p:sp>
        <p:nvSpPr>
          <p:cNvPr id="3079" name="Text Box 15">
            <a:extLst>
              <a:ext uri="{FF2B5EF4-FFF2-40B4-BE49-F238E27FC236}">
                <a16:creationId xmlns="" xmlns:a16="http://schemas.microsoft.com/office/drawing/2014/main" id="{2E0F777C-B582-4601-8457-A32119CC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863" y="1479550"/>
            <a:ext cx="1495425" cy="457200"/>
          </a:xfrm>
          <a:prstGeom prst="rect">
            <a:avLst/>
          </a:prstGeom>
          <a:noFill/>
          <a:ln w="34925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1. Ausbildungsjahr zum Tischler</a:t>
            </a:r>
          </a:p>
        </p:txBody>
      </p:sp>
      <p:sp>
        <p:nvSpPr>
          <p:cNvPr id="2069" name="Text Box 16">
            <a:extLst>
              <a:ext uri="{FF2B5EF4-FFF2-40B4-BE49-F238E27FC236}">
                <a16:creationId xmlns="" xmlns:a16="http://schemas.microsoft.com/office/drawing/2014/main" id="{6E246F6C-1F81-469B-A334-2A0128681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863" y="2411413"/>
            <a:ext cx="1495425" cy="2462212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lIns="108000" tIns="108000" rIns="108000" bIns="108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/>
              <a:t>Berufsgrund-</a:t>
            </a:r>
            <a:r>
              <a:rPr lang="de-DE" altLang="de-DE" sz="1100" b="1" dirty="0" err="1"/>
              <a:t>bildungsjahr</a:t>
            </a:r>
            <a:endParaRPr lang="de-DE" altLang="de-DE" sz="1100" b="1" dirty="0"/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100" b="1" dirty="0"/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/>
              <a:t>1 Jahr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100" b="1" dirty="0"/>
          </a:p>
          <a:p>
            <a:pPr marL="171450" indent="-171450" eaLnBrk="1" hangingPunct="1">
              <a:spcBef>
                <a:spcPct val="50000"/>
              </a:spcBef>
              <a:defRPr/>
            </a:pPr>
            <a:r>
              <a:rPr lang="de-DE" altLang="de-DE" sz="1100" b="1" dirty="0"/>
              <a:t>Holztechnik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sz="1400" dirty="0"/>
              <a:t/>
            </a:r>
            <a:br>
              <a:rPr lang="de-DE" altLang="de-DE" sz="1400" dirty="0"/>
            </a:br>
            <a:endParaRPr lang="de-DE" altLang="de-DE" sz="1400" dirty="0"/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400" dirty="0"/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400" dirty="0"/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400" dirty="0"/>
          </a:p>
        </p:txBody>
      </p:sp>
      <p:sp>
        <p:nvSpPr>
          <p:cNvPr id="3081" name="Text Box 19">
            <a:extLst>
              <a:ext uri="{FF2B5EF4-FFF2-40B4-BE49-F238E27FC236}">
                <a16:creationId xmlns="" xmlns:a16="http://schemas.microsoft.com/office/drawing/2014/main" id="{6FEFB776-14F6-482A-8FA1-FF8DB6330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0" y="5281613"/>
            <a:ext cx="1730375" cy="6175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Kein </a:t>
            </a:r>
            <a:br>
              <a:rPr lang="de-DE" altLang="de-DE" sz="1100" b="1"/>
            </a:br>
            <a:r>
              <a:rPr lang="de-DE" altLang="de-DE" sz="1100" b="1"/>
              <a:t>Hauptschulabschluss</a:t>
            </a:r>
          </a:p>
        </p:txBody>
      </p:sp>
      <p:sp>
        <p:nvSpPr>
          <p:cNvPr id="3082" name="WordArt 3">
            <a:extLst>
              <a:ext uri="{FF2B5EF4-FFF2-40B4-BE49-F238E27FC236}">
                <a16:creationId xmlns="" xmlns:a16="http://schemas.microsoft.com/office/drawing/2014/main" id="{1A207B0F-A2AA-4D8C-A5E1-1839B4AB6F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176213"/>
            <a:ext cx="4457700" cy="38258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b="1" kern="1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Saalburgschule Usingen</a:t>
            </a:r>
          </a:p>
        </p:txBody>
      </p:sp>
      <p:pic>
        <p:nvPicPr>
          <p:cNvPr id="3083" name="Picture 2">
            <a:extLst>
              <a:ext uri="{FF2B5EF4-FFF2-40B4-BE49-F238E27FC236}">
                <a16:creationId xmlns="" xmlns:a16="http://schemas.microsoft.com/office/drawing/2014/main" id="{609667DA-CDF8-4F0F-A047-E41D02A74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42875"/>
            <a:ext cx="25527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19">
            <a:extLst>
              <a:ext uri="{FF2B5EF4-FFF2-40B4-BE49-F238E27FC236}">
                <a16:creationId xmlns="" xmlns:a16="http://schemas.microsoft.com/office/drawing/2014/main" id="{6C94182C-C588-4394-92FB-9E3A1C258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5249863"/>
            <a:ext cx="2425700" cy="60801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 dirty="0"/>
              <a:t>Hauptschulabschluss</a:t>
            </a:r>
          </a:p>
        </p:txBody>
      </p:sp>
      <p:sp>
        <p:nvSpPr>
          <p:cNvPr id="3085" name="Text Box 19">
            <a:extLst>
              <a:ext uri="{FF2B5EF4-FFF2-40B4-BE49-F238E27FC236}">
                <a16:creationId xmlns="" xmlns:a16="http://schemas.microsoft.com/office/drawing/2014/main" id="{5AD9E7F1-E9C9-40C5-8B92-7B63FA545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5" y="5249863"/>
            <a:ext cx="1495425" cy="608012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Vorvertrag</a:t>
            </a:r>
          </a:p>
        </p:txBody>
      </p:sp>
      <p:sp>
        <p:nvSpPr>
          <p:cNvPr id="3086" name="Text Box 5">
            <a:extLst>
              <a:ext uri="{FF2B5EF4-FFF2-40B4-BE49-F238E27FC236}">
                <a16:creationId xmlns="" xmlns:a16="http://schemas.microsoft.com/office/drawing/2014/main" id="{BB9C1275-17F1-4CC5-8F1E-F7C69CC6B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1482725"/>
            <a:ext cx="1241425" cy="508000"/>
          </a:xfrm>
          <a:prstGeom prst="rect">
            <a:avLst/>
          </a:prstGeom>
          <a:noFill/>
          <a:ln w="9525">
            <a:solidFill>
              <a:srgbClr val="000099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Abschluss</a:t>
            </a:r>
          </a:p>
        </p:txBody>
      </p:sp>
      <p:sp>
        <p:nvSpPr>
          <p:cNvPr id="3087" name="Text Box 6">
            <a:extLst>
              <a:ext uri="{FF2B5EF4-FFF2-40B4-BE49-F238E27FC236}">
                <a16:creationId xmlns="" xmlns:a16="http://schemas.microsoft.com/office/drawing/2014/main" id="{E24191F5-140B-47F8-8ED2-0D19CCB2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2476500"/>
            <a:ext cx="1200150" cy="2436813"/>
          </a:xfrm>
          <a:prstGeom prst="rect">
            <a:avLst/>
          </a:prstGeom>
          <a:noFill/>
          <a:ln w="9525">
            <a:solidFill>
              <a:srgbClr val="003399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Schulform, Dauer und Schwerpunkte</a:t>
            </a:r>
          </a:p>
        </p:txBody>
      </p:sp>
      <p:sp>
        <p:nvSpPr>
          <p:cNvPr id="3088" name="Text Box 19">
            <a:extLst>
              <a:ext uri="{FF2B5EF4-FFF2-40B4-BE49-F238E27FC236}">
                <a16:creationId xmlns="" xmlns:a16="http://schemas.microsoft.com/office/drawing/2014/main" id="{8F7F8776-40C9-4F13-BD17-3E050226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5284788"/>
            <a:ext cx="1241425" cy="617537"/>
          </a:xfrm>
          <a:prstGeom prst="rect">
            <a:avLst/>
          </a:prstGeom>
          <a:noFill/>
          <a:ln w="9525">
            <a:solidFill>
              <a:srgbClr val="003399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Voraussetzung</a:t>
            </a:r>
          </a:p>
        </p:txBody>
      </p:sp>
      <p:sp>
        <p:nvSpPr>
          <p:cNvPr id="3089" name="AutoShape 8">
            <a:extLst>
              <a:ext uri="{FF2B5EF4-FFF2-40B4-BE49-F238E27FC236}">
                <a16:creationId xmlns="" xmlns:a16="http://schemas.microsoft.com/office/drawing/2014/main" id="{69945D77-B76B-4A56-84AF-937A68B8F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388" y="4976813"/>
            <a:ext cx="431800" cy="2079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3090" name="AutoShape 8">
            <a:extLst>
              <a:ext uri="{FF2B5EF4-FFF2-40B4-BE49-F238E27FC236}">
                <a16:creationId xmlns="" xmlns:a16="http://schemas.microsoft.com/office/drawing/2014/main" id="{87249BB5-C423-4948-B552-921EA927E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043113"/>
            <a:ext cx="431800" cy="2984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3091" name="AutoShape 8">
            <a:extLst>
              <a:ext uri="{FF2B5EF4-FFF2-40B4-BE49-F238E27FC236}">
                <a16:creationId xmlns="" xmlns:a16="http://schemas.microsoft.com/office/drawing/2014/main" id="{4E71BEC7-56BC-446D-BBD0-2FB72D136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0" y="2049463"/>
            <a:ext cx="430213" cy="2984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3092" name="AutoShape 8">
            <a:extLst>
              <a:ext uri="{FF2B5EF4-FFF2-40B4-BE49-F238E27FC236}">
                <a16:creationId xmlns="" xmlns:a16="http://schemas.microsoft.com/office/drawing/2014/main" id="{81EFF229-2993-490D-8DE8-F5CE7164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0" y="4964113"/>
            <a:ext cx="430213" cy="2079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3093" name="AutoShape 8">
            <a:extLst>
              <a:ext uri="{FF2B5EF4-FFF2-40B4-BE49-F238E27FC236}">
                <a16:creationId xmlns="" xmlns:a16="http://schemas.microsoft.com/office/drawing/2014/main" id="{FEA8FD76-5EBF-46DC-A2C8-3754CC35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4976813"/>
            <a:ext cx="431800" cy="2079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10" name="Gerader Verbinder 9">
            <a:extLst>
              <a:ext uri="{FF2B5EF4-FFF2-40B4-BE49-F238E27FC236}">
                <a16:creationId xmlns="" xmlns:a16="http://schemas.microsoft.com/office/drawing/2014/main" id="{2CC3C207-978A-4EAE-ACE9-AC3DD859339F}"/>
              </a:ext>
            </a:extLst>
          </p:cNvPr>
          <p:cNvCxnSpPr/>
          <p:nvPr/>
        </p:nvCxnSpPr>
        <p:spPr>
          <a:xfrm>
            <a:off x="1970088" y="1462088"/>
            <a:ext cx="0" cy="470376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="" xmlns:a16="http://schemas.microsoft.com/office/drawing/2014/main" id="{ED698753-2485-41DE-98A2-87135CA7AC43}"/>
              </a:ext>
            </a:extLst>
          </p:cNvPr>
          <p:cNvCxnSpPr>
            <a:cxnSpLocks/>
          </p:cNvCxnSpPr>
          <p:nvPr/>
        </p:nvCxnSpPr>
        <p:spPr>
          <a:xfrm>
            <a:off x="503238" y="6232525"/>
            <a:ext cx="81708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Rechteck 1">
            <a:extLst>
              <a:ext uri="{FF2B5EF4-FFF2-40B4-BE49-F238E27FC236}">
                <a16:creationId xmlns="" xmlns:a16="http://schemas.microsoft.com/office/drawing/2014/main" id="{F7F7FAF3-F84F-46A9-92B1-349C653FD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566738"/>
            <a:ext cx="666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2060"/>
                </a:solidFill>
              </a:rPr>
              <a:t>Wilhelm-Martin-Dienstbach-Straße </a:t>
            </a:r>
            <a:r>
              <a:rPr lang="de-DE" altLang="de-DE" sz="1200" dirty="0">
                <a:solidFill>
                  <a:srgbClr val="002060"/>
                </a:solidFill>
              </a:rPr>
              <a:t>22, 61250 Usingen, Telefon: 06081-1021-0</a:t>
            </a:r>
            <a:r>
              <a:rPr lang="de-DE" altLang="de-DE" sz="1200" dirty="0"/>
              <a:t/>
            </a:r>
            <a:br>
              <a:rPr lang="de-DE" altLang="de-DE" sz="1200" dirty="0"/>
            </a:br>
            <a:r>
              <a:rPr lang="de-DE" altLang="de-DE" sz="1200" dirty="0">
                <a:solidFill>
                  <a:srgbClr val="002060"/>
                </a:solidFill>
              </a:rPr>
              <a:t>E-Mail</a:t>
            </a:r>
            <a:r>
              <a:rPr lang="de-DE" altLang="de-DE" sz="1200" dirty="0"/>
              <a:t>: </a:t>
            </a:r>
            <a:r>
              <a:rPr lang="de-DE" altLang="de-DE" sz="1200" dirty="0">
                <a:solidFill>
                  <a:schemeClr val="bg2"/>
                </a:solidFill>
                <a:hlinkClick r:id="rId4"/>
              </a:rPr>
              <a:t>poststelle@sbs.usingen.schulverwaltung.hessen.de</a:t>
            </a:r>
            <a:endParaRPr lang="de-DE" altLang="de-DE" sz="1200" dirty="0">
              <a:solidFill>
                <a:schemeClr val="bg2"/>
              </a:solidFill>
            </a:endParaRPr>
          </a:p>
        </p:txBody>
      </p:sp>
      <p:sp>
        <p:nvSpPr>
          <p:cNvPr id="3097" name="Rechteck 2">
            <a:extLst>
              <a:ext uri="{FF2B5EF4-FFF2-40B4-BE49-F238E27FC236}">
                <a16:creationId xmlns="" xmlns:a16="http://schemas.microsoft.com/office/drawing/2014/main" id="{27692E6D-5853-4B37-9F1E-680A0EF18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787400"/>
            <a:ext cx="148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>
                <a:solidFill>
                  <a:srgbClr val="7F7F7F"/>
                </a:solidFill>
                <a:hlinkClick r:id="rId5"/>
              </a:rPr>
              <a:t>www.sbs-usingen.de</a:t>
            </a:r>
            <a:endParaRPr lang="de-DE" altLang="de-DE" sz="1100"/>
          </a:p>
        </p:txBody>
      </p:sp>
      <p:sp>
        <p:nvSpPr>
          <p:cNvPr id="3098" name="Textfeld 23">
            <a:extLst>
              <a:ext uri="{FF2B5EF4-FFF2-40B4-BE49-F238E27FC236}">
                <a16:creationId xmlns="" xmlns:a16="http://schemas.microsoft.com/office/drawing/2014/main" id="{B2E74A61-84E8-429C-84EE-46FA2936C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73" y="6235327"/>
            <a:ext cx="8735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</a:rPr>
              <a:t>Information und Beratung: Telefonisch Dienstag: 13:00 – 15:00 Uhr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</a:rPr>
              <a:t>		Persönlich Mittwoch: 15:00 – 16:30 Uhr (nach Voranmeldung)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>
            <a:extLst>
              <a:ext uri="{FF2B5EF4-FFF2-40B4-BE49-F238E27FC236}">
                <a16:creationId xmlns="" xmlns:a16="http://schemas.microsoft.com/office/drawing/2014/main" id="{71555E44-6583-4E6A-A1FB-7089C8C060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0063" y="285750"/>
            <a:ext cx="4389437" cy="382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de-DE" sz="3600" kern="1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latin typeface="Impact" panose="020B0806030902050204" pitchFamily="34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="" xmlns:a16="http://schemas.microsoft.com/office/drawing/2014/main" id="{B472BB02-706B-4C4F-8E46-822A6D7AB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50" y="5837238"/>
            <a:ext cx="6948488" cy="287337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Abschluss der Sekundarstufe I</a:t>
            </a:r>
          </a:p>
        </p:txBody>
      </p:sp>
      <p:sp>
        <p:nvSpPr>
          <p:cNvPr id="7172" name="Text Box 7">
            <a:extLst>
              <a:ext uri="{FF2B5EF4-FFF2-40B4-BE49-F238E27FC236}">
                <a16:creationId xmlns="" xmlns:a16="http://schemas.microsoft.com/office/drawing/2014/main" id="{EDB19568-651B-4C53-8C6F-4E9C7BDF6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381125"/>
            <a:ext cx="5584825" cy="396875"/>
          </a:xfrm>
          <a:prstGeom prst="rect">
            <a:avLst/>
          </a:prstGeom>
          <a:noFill/>
          <a:ln w="34925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			          Fachhochschulreife</a:t>
            </a:r>
          </a:p>
        </p:txBody>
      </p:sp>
      <p:sp>
        <p:nvSpPr>
          <p:cNvPr id="7173" name="Text Box 8">
            <a:extLst>
              <a:ext uri="{FF2B5EF4-FFF2-40B4-BE49-F238E27FC236}">
                <a16:creationId xmlns="" xmlns:a16="http://schemas.microsoft.com/office/drawing/2014/main" id="{3FB8CE45-E85C-4A65-85C3-709ECF4F5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088" y="1389063"/>
            <a:ext cx="1238250" cy="431800"/>
          </a:xfrm>
          <a:prstGeom prst="rect">
            <a:avLst/>
          </a:prstGeom>
          <a:noFill/>
          <a:ln w="34925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Allgemeine</a:t>
            </a:r>
            <a:br>
              <a:rPr lang="de-DE" altLang="de-DE" sz="1100" b="1"/>
            </a:br>
            <a:r>
              <a:rPr lang="de-DE" altLang="de-DE" sz="1100" b="1"/>
              <a:t>Hochschulreife</a:t>
            </a:r>
          </a:p>
        </p:txBody>
      </p:sp>
      <p:sp>
        <p:nvSpPr>
          <p:cNvPr id="7174" name="Text Box 9">
            <a:extLst>
              <a:ext uri="{FF2B5EF4-FFF2-40B4-BE49-F238E27FC236}">
                <a16:creationId xmlns="" xmlns:a16="http://schemas.microsoft.com/office/drawing/2014/main" id="{53AD3518-F248-4F34-BD77-0D8EBC32D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2235200"/>
            <a:ext cx="1274762" cy="2349500"/>
          </a:xfrm>
          <a:prstGeom prst="rect">
            <a:avLst/>
          </a:prstGeom>
          <a:solidFill>
            <a:srgbClr val="FFCCFF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lIns="108000" tIns="108000" rIns="108000" bIns="10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Fachschule für Sozialwesen</a:t>
            </a:r>
            <a:endParaRPr lang="de-DE" altLang="de-DE" sz="110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/>
            </a:r>
            <a:br>
              <a:rPr lang="de-DE" altLang="de-DE" sz="1100" b="1"/>
            </a:br>
            <a:endParaRPr lang="de-DE" altLang="de-DE" sz="11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Soz.Pädagogik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/>
            </a:r>
            <a:br>
              <a:rPr lang="de-DE" altLang="de-DE" sz="1100"/>
            </a:br>
            <a:endParaRPr lang="de-DE" altLang="de-DE" sz="1100"/>
          </a:p>
        </p:txBody>
      </p:sp>
      <p:sp>
        <p:nvSpPr>
          <p:cNvPr id="7175" name="Text Box 11">
            <a:extLst>
              <a:ext uri="{FF2B5EF4-FFF2-40B4-BE49-F238E27FC236}">
                <a16:creationId xmlns="" xmlns:a16="http://schemas.microsoft.com/office/drawing/2014/main" id="{179B1C0A-C9BF-4B6B-BA44-D50F029DC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38375"/>
            <a:ext cx="1366837" cy="3217863"/>
          </a:xfrm>
          <a:prstGeom prst="rect">
            <a:avLst/>
          </a:prstGeom>
          <a:solidFill>
            <a:srgbClr val="92D050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lIns="108000" tIns="108000" rIns="108000" bIns="10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Fachoberschule</a:t>
            </a:r>
            <a:br>
              <a:rPr lang="de-DE" altLang="de-DE" sz="1100" b="1"/>
            </a:br>
            <a:r>
              <a:rPr lang="de-DE" altLang="de-DE" sz="1100" b="1"/>
              <a:t>Form 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76" name="Text Box 12">
            <a:extLst>
              <a:ext uri="{FF2B5EF4-FFF2-40B4-BE49-F238E27FC236}">
                <a16:creationId xmlns="" xmlns:a16="http://schemas.microsoft.com/office/drawing/2014/main" id="{12B29345-CC22-46B2-A1C1-9846DE1B4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400" y="2236788"/>
            <a:ext cx="1358900" cy="2347912"/>
          </a:xfrm>
          <a:prstGeom prst="rect">
            <a:avLst/>
          </a:prstGeom>
          <a:solidFill>
            <a:srgbClr val="92D050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lIns="108000" tIns="108000" rIns="108000" bIns="10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Fachoberschule</a:t>
            </a:r>
            <a:br>
              <a:rPr lang="de-DE" altLang="de-DE" sz="1100" b="1"/>
            </a:br>
            <a:r>
              <a:rPr lang="de-DE" altLang="de-DE" sz="1100" b="1"/>
              <a:t>Form B</a:t>
            </a:r>
            <a:br>
              <a:rPr lang="de-DE" altLang="de-DE" sz="1100" b="1"/>
            </a:br>
            <a:endParaRPr lang="de-DE" altLang="de-DE" sz="11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/>
            </a:r>
            <a:br>
              <a:rPr lang="de-DE" altLang="de-DE" sz="1100"/>
            </a:br>
            <a:endParaRPr lang="de-DE" altLang="de-DE" sz="110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 </a:t>
            </a:r>
            <a:endParaRPr lang="de-DE" altLang="de-DE" sz="11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</p:txBody>
      </p:sp>
      <p:sp>
        <p:nvSpPr>
          <p:cNvPr id="5131" name="Text Box 13">
            <a:extLst>
              <a:ext uri="{FF2B5EF4-FFF2-40B4-BE49-F238E27FC236}">
                <a16:creationId xmlns="" xmlns:a16="http://schemas.microsoft.com/office/drawing/2014/main" id="{1A2493CF-D4A3-4720-8652-7A6D27DC7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088" y="2239963"/>
            <a:ext cx="1201737" cy="3205162"/>
          </a:xfrm>
          <a:prstGeom prst="rect">
            <a:avLst/>
          </a:prstGeom>
          <a:gradFill>
            <a:gsLst>
              <a:gs pos="12000">
                <a:srgbClr val="00B050"/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lIns="108000" tIns="108000" rIns="108000" bIns="10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/>
              <a:t>Berufliches</a:t>
            </a:r>
            <a:br>
              <a:rPr lang="de-DE" altLang="de-DE" sz="1100" b="1" dirty="0"/>
            </a:br>
            <a:r>
              <a:rPr lang="de-DE" altLang="de-DE" sz="1100" b="1" dirty="0"/>
              <a:t>Gymnasium 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100" dirty="0"/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sz="1100" dirty="0"/>
              <a:t/>
            </a:r>
            <a:br>
              <a:rPr lang="de-DE" altLang="de-DE" sz="1100" dirty="0"/>
            </a:br>
            <a:r>
              <a:rPr lang="de-DE" altLang="de-DE" sz="1100" dirty="0"/>
              <a:t/>
            </a:r>
            <a:br>
              <a:rPr lang="de-DE" altLang="de-DE" sz="1100" dirty="0"/>
            </a:br>
            <a:r>
              <a:rPr lang="de-DE" altLang="de-DE" sz="1100" b="1" dirty="0"/>
              <a:t>Gesundheit/</a:t>
            </a:r>
            <a:br>
              <a:rPr lang="de-DE" altLang="de-DE" sz="1100" b="1" dirty="0"/>
            </a:br>
            <a:r>
              <a:rPr lang="de-DE" altLang="de-DE" sz="1100" b="1" dirty="0"/>
              <a:t>Wirtschaft/ Erziehungs-wissenschaft 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de-DE" altLang="de-DE" sz="1100" dirty="0"/>
          </a:p>
        </p:txBody>
      </p:sp>
      <p:sp>
        <p:nvSpPr>
          <p:cNvPr id="7178" name="Text Box 14">
            <a:extLst>
              <a:ext uri="{FF2B5EF4-FFF2-40B4-BE49-F238E27FC236}">
                <a16:creationId xmlns="" xmlns:a16="http://schemas.microsoft.com/office/drawing/2014/main" id="{C6864B8C-A7E7-4C37-B594-52A6F849E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400" y="4664075"/>
            <a:ext cx="1366838" cy="78105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abgeschlossene</a:t>
            </a:r>
            <a:br>
              <a:rPr lang="de-DE" altLang="de-DE" sz="1100"/>
            </a:br>
            <a:r>
              <a:rPr lang="de-DE" altLang="de-DE" sz="1100"/>
              <a:t>Berufsausbildung</a:t>
            </a:r>
            <a:endParaRPr lang="de-DE" altLang="de-DE" sz="1100">
              <a:solidFill>
                <a:srgbClr val="003399"/>
              </a:solidFill>
            </a:endParaRPr>
          </a:p>
        </p:txBody>
      </p:sp>
      <p:sp>
        <p:nvSpPr>
          <p:cNvPr id="7179" name="AutoShape 15">
            <a:extLst>
              <a:ext uri="{FF2B5EF4-FFF2-40B4-BE49-F238E27FC236}">
                <a16:creationId xmlns="" xmlns:a16="http://schemas.microsoft.com/office/drawing/2014/main" id="{1AC35B31-99C0-44AC-AFB5-C2D0901E4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775" y="5494338"/>
            <a:ext cx="438150" cy="26511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0" name="AutoShape 16">
            <a:extLst>
              <a:ext uri="{FF2B5EF4-FFF2-40B4-BE49-F238E27FC236}">
                <a16:creationId xmlns="" xmlns:a16="http://schemas.microsoft.com/office/drawing/2014/main" id="{7BC0994A-4BD5-41DB-96D0-D93CDCE4B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75" y="5500688"/>
            <a:ext cx="438150" cy="26511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1" name="AutoShape 17">
            <a:extLst>
              <a:ext uri="{FF2B5EF4-FFF2-40B4-BE49-F238E27FC236}">
                <a16:creationId xmlns="" xmlns:a16="http://schemas.microsoft.com/office/drawing/2014/main" id="{70A49949-5A64-4F48-B8F2-39D81F5EB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5500688"/>
            <a:ext cx="438150" cy="2571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2" name="AutoShape 18">
            <a:extLst>
              <a:ext uri="{FF2B5EF4-FFF2-40B4-BE49-F238E27FC236}">
                <a16:creationId xmlns="" xmlns:a16="http://schemas.microsoft.com/office/drawing/2014/main" id="{342F1D83-637F-4A90-AC93-11979FC44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5502275"/>
            <a:ext cx="438150" cy="25558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3" name="AutoShape 19">
            <a:extLst>
              <a:ext uri="{FF2B5EF4-FFF2-40B4-BE49-F238E27FC236}">
                <a16:creationId xmlns="" xmlns:a16="http://schemas.microsoft.com/office/drawing/2014/main" id="{32ABE9CC-C6CF-44C8-8785-2A0D00BB2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5494338"/>
            <a:ext cx="438150" cy="26511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4" name="AutoShape 20">
            <a:extLst>
              <a:ext uri="{FF2B5EF4-FFF2-40B4-BE49-F238E27FC236}">
                <a16:creationId xmlns="" xmlns:a16="http://schemas.microsoft.com/office/drawing/2014/main" id="{349DD8C0-0A68-43FE-80F7-6F7716605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" y="1876425"/>
            <a:ext cx="438150" cy="26511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5" name="AutoShape 21">
            <a:extLst>
              <a:ext uri="{FF2B5EF4-FFF2-40B4-BE49-F238E27FC236}">
                <a16:creationId xmlns="" xmlns:a16="http://schemas.microsoft.com/office/drawing/2014/main" id="{061CB6BF-6118-491A-83EC-697415889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75" y="1903413"/>
            <a:ext cx="438150" cy="26511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6" name="AutoShape 22">
            <a:extLst>
              <a:ext uri="{FF2B5EF4-FFF2-40B4-BE49-F238E27FC236}">
                <a16:creationId xmlns="" xmlns:a16="http://schemas.microsoft.com/office/drawing/2014/main" id="{417927D8-AC09-4C76-B42F-5BFD03CA1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1876425"/>
            <a:ext cx="438150" cy="26511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7" name="AutoShape 23">
            <a:extLst>
              <a:ext uri="{FF2B5EF4-FFF2-40B4-BE49-F238E27FC236}">
                <a16:creationId xmlns="" xmlns:a16="http://schemas.microsoft.com/office/drawing/2014/main" id="{F0D113FC-8F76-4C84-9FA4-446588675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876425"/>
            <a:ext cx="438150" cy="26511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7188" name="AutoShape 24">
            <a:extLst>
              <a:ext uri="{FF2B5EF4-FFF2-40B4-BE49-F238E27FC236}">
                <a16:creationId xmlns="" xmlns:a16="http://schemas.microsoft.com/office/drawing/2014/main" id="{C5E79A7F-5E62-40BF-8278-D1BD55F50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1876425"/>
            <a:ext cx="438150" cy="26511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</p:txBody>
      </p:sp>
      <p:sp>
        <p:nvSpPr>
          <p:cNvPr id="28" name="Rechteck 27">
            <a:extLst>
              <a:ext uri="{FF2B5EF4-FFF2-40B4-BE49-F238E27FC236}">
                <a16:creationId xmlns="" xmlns:a16="http://schemas.microsoft.com/office/drawing/2014/main" id="{084CB3D0-FF7E-4E0A-8EF4-578183CBEE34}"/>
              </a:ext>
            </a:extLst>
          </p:cNvPr>
          <p:cNvSpPr/>
          <p:nvPr/>
        </p:nvSpPr>
        <p:spPr>
          <a:xfrm>
            <a:off x="1796184" y="1412507"/>
            <a:ext cx="1322477" cy="29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900" dirty="0">
                <a:solidFill>
                  <a:schemeClr val="tx1"/>
                </a:solidFill>
              </a:rPr>
              <a:t>Abgeschlossene Berufsausbildung</a:t>
            </a:r>
          </a:p>
        </p:txBody>
      </p:sp>
      <p:sp>
        <p:nvSpPr>
          <p:cNvPr id="7192" name="WordArt 3">
            <a:extLst>
              <a:ext uri="{FF2B5EF4-FFF2-40B4-BE49-F238E27FC236}">
                <a16:creationId xmlns="" xmlns:a16="http://schemas.microsoft.com/office/drawing/2014/main" id="{70E90980-52C2-4CAF-8724-C78E2AF228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142875"/>
            <a:ext cx="4389438" cy="382588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b="1" kern="1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Saalburgschule Usingen</a:t>
            </a:r>
          </a:p>
        </p:txBody>
      </p:sp>
      <p:pic>
        <p:nvPicPr>
          <p:cNvPr id="7193" name="Picture 2">
            <a:extLst>
              <a:ext uri="{FF2B5EF4-FFF2-40B4-BE49-F238E27FC236}">
                <a16:creationId xmlns="" xmlns:a16="http://schemas.microsoft.com/office/drawing/2014/main" id="{6A5B7FB6-CAC2-4D89-ACD8-1A5AD4451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42875"/>
            <a:ext cx="25527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4" name="Textfeld 23">
            <a:extLst>
              <a:ext uri="{FF2B5EF4-FFF2-40B4-BE49-F238E27FC236}">
                <a16:creationId xmlns="" xmlns:a16="http://schemas.microsoft.com/office/drawing/2014/main" id="{8912404C-4E3C-4115-9E66-583656776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6375092"/>
            <a:ext cx="81692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</a:rPr>
              <a:t>Information und Beratung: Telefonisch Dienstag: 13:00 – 15:00 Uhr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</a:rPr>
              <a:t>		Persönlich Mittwoch: 15:00 – 16:30 Uhr (nach Voranmeldung)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</p:txBody>
      </p:sp>
      <p:cxnSp>
        <p:nvCxnSpPr>
          <p:cNvPr id="35" name="Gerader Verbinder 34">
            <a:extLst>
              <a:ext uri="{FF2B5EF4-FFF2-40B4-BE49-F238E27FC236}">
                <a16:creationId xmlns="" xmlns:a16="http://schemas.microsoft.com/office/drawing/2014/main" id="{54324A50-29FF-4BEB-874A-24AF7E8899E3}"/>
              </a:ext>
            </a:extLst>
          </p:cNvPr>
          <p:cNvCxnSpPr>
            <a:cxnSpLocks/>
          </p:cNvCxnSpPr>
          <p:nvPr/>
        </p:nvCxnSpPr>
        <p:spPr>
          <a:xfrm>
            <a:off x="500063" y="6308725"/>
            <a:ext cx="816927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6" name="Text Box 5">
            <a:extLst>
              <a:ext uri="{FF2B5EF4-FFF2-40B4-BE49-F238E27FC236}">
                <a16:creationId xmlns="" xmlns:a16="http://schemas.microsoft.com/office/drawing/2014/main" id="{F8977DFC-604D-42CB-B4BC-34E5FEC8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1339850"/>
            <a:ext cx="1241425" cy="447675"/>
          </a:xfrm>
          <a:prstGeom prst="rect">
            <a:avLst/>
          </a:prstGeom>
          <a:noFill/>
          <a:ln w="9525">
            <a:solidFill>
              <a:srgbClr val="000099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Abschluss</a:t>
            </a:r>
          </a:p>
        </p:txBody>
      </p:sp>
      <p:sp>
        <p:nvSpPr>
          <p:cNvPr id="7197" name="Text Box 6">
            <a:extLst>
              <a:ext uri="{FF2B5EF4-FFF2-40B4-BE49-F238E27FC236}">
                <a16:creationId xmlns="" xmlns:a16="http://schemas.microsoft.com/office/drawing/2014/main" id="{9416CC43-D88B-4677-9EDF-61348634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2246313"/>
            <a:ext cx="1241425" cy="3162300"/>
          </a:xfrm>
          <a:prstGeom prst="rect">
            <a:avLst/>
          </a:prstGeom>
          <a:noFill/>
          <a:ln w="9525">
            <a:solidFill>
              <a:srgbClr val="003399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Schulform, Dauer und Schwerpunkte</a:t>
            </a:r>
          </a:p>
        </p:txBody>
      </p:sp>
      <p:sp>
        <p:nvSpPr>
          <p:cNvPr id="7198" name="Text Box 19">
            <a:extLst>
              <a:ext uri="{FF2B5EF4-FFF2-40B4-BE49-F238E27FC236}">
                <a16:creationId xmlns="" xmlns:a16="http://schemas.microsoft.com/office/drawing/2014/main" id="{D08004D0-3BB0-46F8-94C2-02407593F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5803900"/>
            <a:ext cx="1241425" cy="287338"/>
          </a:xfrm>
          <a:prstGeom prst="rect">
            <a:avLst/>
          </a:prstGeom>
          <a:noFill/>
          <a:ln w="9525">
            <a:solidFill>
              <a:srgbClr val="003399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/>
              <a:t>Voraussetzung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="" xmlns:a16="http://schemas.microsoft.com/office/drawing/2014/main" id="{02529DB8-75B4-4493-8AE5-0EA14D9675DE}"/>
              </a:ext>
            </a:extLst>
          </p:cNvPr>
          <p:cNvCxnSpPr>
            <a:cxnSpLocks/>
          </p:cNvCxnSpPr>
          <p:nvPr/>
        </p:nvCxnSpPr>
        <p:spPr>
          <a:xfrm>
            <a:off x="1619250" y="1111250"/>
            <a:ext cx="0" cy="5197475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Rechteck 33">
            <a:extLst>
              <a:ext uri="{FF2B5EF4-FFF2-40B4-BE49-F238E27FC236}">
                <a16:creationId xmlns="" xmlns:a16="http://schemas.microsoft.com/office/drawing/2014/main" id="{DFE440ED-2E0A-44B6-B28E-66B240C5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566738"/>
            <a:ext cx="666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002060"/>
                </a:solidFill>
              </a:rPr>
              <a:t>Wilhelm-Martin-Dienstbach-Straße 22, 61250 Usingen, Telefon: 06081-1021-0</a:t>
            </a:r>
            <a:r>
              <a:rPr lang="de-DE" altLang="de-DE" sz="1200" dirty="0"/>
              <a:t/>
            </a:r>
            <a:br>
              <a:rPr lang="de-DE" altLang="de-DE" sz="1200" dirty="0"/>
            </a:br>
            <a:r>
              <a:rPr lang="de-DE" altLang="de-DE" sz="1200" dirty="0">
                <a:solidFill>
                  <a:srgbClr val="002060"/>
                </a:solidFill>
              </a:rPr>
              <a:t>E-Mail</a:t>
            </a:r>
            <a:r>
              <a:rPr lang="de-DE" altLang="de-DE" sz="1200" dirty="0"/>
              <a:t>: </a:t>
            </a:r>
            <a:r>
              <a:rPr lang="de-DE" altLang="de-DE" sz="1200" dirty="0">
                <a:solidFill>
                  <a:schemeClr val="bg2"/>
                </a:solidFill>
                <a:hlinkClick r:id="rId4"/>
              </a:rPr>
              <a:t>poststelle@sbs.usingen.schulverwaltung.hessen.de</a:t>
            </a:r>
            <a:endParaRPr lang="de-DE" altLang="de-DE" sz="1200" dirty="0">
              <a:solidFill>
                <a:schemeClr val="bg2"/>
              </a:solidFill>
            </a:endParaRPr>
          </a:p>
        </p:txBody>
      </p:sp>
      <p:sp>
        <p:nvSpPr>
          <p:cNvPr id="7201" name="Rechteck 35">
            <a:extLst>
              <a:ext uri="{FF2B5EF4-FFF2-40B4-BE49-F238E27FC236}">
                <a16:creationId xmlns="" xmlns:a16="http://schemas.microsoft.com/office/drawing/2014/main" id="{9B0BF9B8-6E15-4B7E-B530-D4E34C2FE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787400"/>
            <a:ext cx="148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>
                <a:solidFill>
                  <a:srgbClr val="7F7F7F"/>
                </a:solidFill>
                <a:hlinkClick r:id="rId5"/>
              </a:rPr>
              <a:t>www.sbs-usingen.de</a:t>
            </a:r>
            <a:endParaRPr lang="de-DE" altLang="de-DE" sz="1100"/>
          </a:p>
        </p:txBody>
      </p:sp>
      <p:sp>
        <p:nvSpPr>
          <p:cNvPr id="7202" name="Text Box 10">
            <a:extLst>
              <a:ext uri="{FF2B5EF4-FFF2-40B4-BE49-F238E27FC236}">
                <a16:creationId xmlns="" xmlns:a16="http://schemas.microsoft.com/office/drawing/2014/main" id="{6F90C060-14C9-4FAE-8CD3-76A7F13F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2244725"/>
            <a:ext cx="1411287" cy="3200400"/>
          </a:xfrm>
          <a:prstGeom prst="rect">
            <a:avLst/>
          </a:prstGeom>
          <a:solidFill>
            <a:srgbClr val="FFC000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lIns="108000" tIns="108000" rIns="108000" bIns="10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 dirty="0"/>
              <a:t>2-jährige </a:t>
            </a:r>
            <a:br>
              <a:rPr lang="de-DE" altLang="de-DE" sz="1100" b="1" dirty="0"/>
            </a:br>
            <a:r>
              <a:rPr lang="de-DE" altLang="de-DE" sz="1100" b="1" dirty="0"/>
              <a:t>Höhere</a:t>
            </a:r>
            <a:br>
              <a:rPr lang="de-DE" altLang="de-DE" sz="1100" b="1" dirty="0"/>
            </a:br>
            <a:r>
              <a:rPr lang="de-DE" altLang="de-DE" sz="1100" b="1" dirty="0"/>
              <a:t>Berufsfachschule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 dirty="0"/>
              <a:t>Sozialassistenz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/>
            </a:r>
            <a:br>
              <a:rPr lang="de-DE" altLang="de-DE" sz="1100" dirty="0"/>
            </a:br>
            <a:endParaRPr lang="de-DE" altLang="de-DE" sz="11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1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/>
            </a:r>
            <a:br>
              <a:rPr lang="de-DE" altLang="de-DE" sz="1100" dirty="0"/>
            </a:br>
            <a:endParaRPr lang="de-DE" altLang="de-DE" sz="1100" dirty="0"/>
          </a:p>
        </p:txBody>
      </p:sp>
      <p:sp>
        <p:nvSpPr>
          <p:cNvPr id="34" name="Rechteck 33">
            <a:extLst>
              <a:ext uri="{FF2B5EF4-FFF2-40B4-BE49-F238E27FC236}">
                <a16:creationId xmlns="" xmlns:a16="http://schemas.microsoft.com/office/drawing/2014/main" id="{2019047C-E386-4BF1-B322-00953132BC7D}"/>
              </a:ext>
            </a:extLst>
          </p:cNvPr>
          <p:cNvSpPr/>
          <p:nvPr/>
        </p:nvSpPr>
        <p:spPr>
          <a:xfrm>
            <a:off x="3191085" y="1403581"/>
            <a:ext cx="1312259" cy="29375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900" dirty="0">
                <a:solidFill>
                  <a:schemeClr val="tx1"/>
                </a:solidFill>
              </a:rPr>
              <a:t>Staatl. geprüfte/r </a:t>
            </a:r>
          </a:p>
          <a:p>
            <a:pPr algn="ctr" eaLnBrk="1" hangingPunct="1">
              <a:defRPr/>
            </a:pPr>
            <a:r>
              <a:rPr lang="de-DE" sz="900" dirty="0">
                <a:solidFill>
                  <a:schemeClr val="tx1"/>
                </a:solidFill>
              </a:rPr>
              <a:t>Erzieher/in</a:t>
            </a:r>
          </a:p>
        </p:txBody>
      </p:sp>
      <p:sp>
        <p:nvSpPr>
          <p:cNvPr id="7206" name="Textfeld 2">
            <a:extLst>
              <a:ext uri="{FF2B5EF4-FFF2-40B4-BE49-F238E27FC236}">
                <a16:creationId xmlns="" xmlns:a16="http://schemas.microsoft.com/office/drawing/2014/main" id="{566CED8E-F2AA-4B02-9F06-D79283FFD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2979738"/>
            <a:ext cx="654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/>
              <a:t>2 Jahre</a:t>
            </a:r>
          </a:p>
        </p:txBody>
      </p:sp>
      <p:sp>
        <p:nvSpPr>
          <p:cNvPr id="7207" name="Textfeld 35">
            <a:extLst>
              <a:ext uri="{FF2B5EF4-FFF2-40B4-BE49-F238E27FC236}">
                <a16:creationId xmlns="" xmlns:a16="http://schemas.microsoft.com/office/drawing/2014/main" id="{15238731-6ED8-4E8A-B190-2513B544E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2900363"/>
            <a:ext cx="654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/>
              <a:t>2 Jahre</a:t>
            </a:r>
          </a:p>
        </p:txBody>
      </p:sp>
      <p:sp>
        <p:nvSpPr>
          <p:cNvPr id="7208" name="Textfeld 36">
            <a:extLst>
              <a:ext uri="{FF2B5EF4-FFF2-40B4-BE49-F238E27FC236}">
                <a16:creationId xmlns="" xmlns:a16="http://schemas.microsoft.com/office/drawing/2014/main" id="{01D899E9-34AA-4B42-94F5-906119653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2935288"/>
            <a:ext cx="7477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/>
              <a:t>3 Jahre *</a:t>
            </a:r>
          </a:p>
        </p:txBody>
      </p:sp>
      <p:sp>
        <p:nvSpPr>
          <p:cNvPr id="7209" name="Textfeld 37">
            <a:extLst>
              <a:ext uri="{FF2B5EF4-FFF2-40B4-BE49-F238E27FC236}">
                <a16:creationId xmlns="" xmlns:a16="http://schemas.microsoft.com/office/drawing/2014/main" id="{0E50E0AA-026D-4B5B-9C80-1FBF0695E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738" y="2889250"/>
            <a:ext cx="654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/>
              <a:t>3 Jahre</a:t>
            </a:r>
          </a:p>
        </p:txBody>
      </p:sp>
      <p:sp>
        <p:nvSpPr>
          <p:cNvPr id="7210" name="Textfeld 39">
            <a:extLst>
              <a:ext uri="{FF2B5EF4-FFF2-40B4-BE49-F238E27FC236}">
                <a16:creationId xmlns="" xmlns:a16="http://schemas.microsoft.com/office/drawing/2014/main" id="{1F8565D4-249E-4473-AB81-D136E444D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2911475"/>
            <a:ext cx="5762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/>
              <a:t>1 Jahr</a:t>
            </a:r>
          </a:p>
        </p:txBody>
      </p:sp>
      <p:sp>
        <p:nvSpPr>
          <p:cNvPr id="7211" name="Text Box 14">
            <a:extLst>
              <a:ext uri="{FF2B5EF4-FFF2-40B4-BE49-F238E27FC236}">
                <a16:creationId xmlns="" xmlns:a16="http://schemas.microsoft.com/office/drawing/2014/main" id="{1DF5D954-6751-4BC6-BB2C-C3C91F77E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664075"/>
            <a:ext cx="1284288" cy="78105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abgeschlossene</a:t>
            </a:r>
            <a:br>
              <a:rPr lang="de-DE" altLang="de-DE" sz="1100"/>
            </a:br>
            <a:r>
              <a:rPr lang="de-DE" altLang="de-DE" sz="1100"/>
              <a:t>Berufsausbildung oder Sozialassistenz</a:t>
            </a:r>
            <a:endParaRPr lang="de-DE" altLang="de-DE" sz="1100">
              <a:solidFill>
                <a:srgbClr val="003399"/>
              </a:solidFill>
            </a:endParaRPr>
          </a:p>
        </p:txBody>
      </p:sp>
      <p:sp>
        <p:nvSpPr>
          <p:cNvPr id="7212" name="Textfeld 3">
            <a:extLst>
              <a:ext uri="{FF2B5EF4-FFF2-40B4-BE49-F238E27FC236}">
                <a16:creationId xmlns="" xmlns:a16="http://schemas.microsoft.com/office/drawing/2014/main" id="{D544661B-1F33-473F-B3BF-4F556024D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3378200"/>
            <a:ext cx="960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 b="1"/>
              <a:t>Gesundheit</a:t>
            </a:r>
          </a:p>
        </p:txBody>
      </p:sp>
      <p:sp>
        <p:nvSpPr>
          <p:cNvPr id="7213" name="Textfeld 41">
            <a:extLst>
              <a:ext uri="{FF2B5EF4-FFF2-40B4-BE49-F238E27FC236}">
                <a16:creationId xmlns="" xmlns:a16="http://schemas.microsoft.com/office/drawing/2014/main" id="{986DEF0A-B7CF-4832-802D-6C6411D2C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3371850"/>
            <a:ext cx="9604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 b="1"/>
              <a:t>Gesundheit</a:t>
            </a:r>
          </a:p>
        </p:txBody>
      </p:sp>
      <p:sp>
        <p:nvSpPr>
          <p:cNvPr id="7214" name="Textfeld 4">
            <a:extLst>
              <a:ext uri="{FF2B5EF4-FFF2-40B4-BE49-F238E27FC236}">
                <a16:creationId xmlns="" xmlns:a16="http://schemas.microsoft.com/office/drawing/2014/main" id="{CE4A63F2-1853-4207-9F0D-91014D889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6105525"/>
            <a:ext cx="16811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900"/>
              <a:t>* 3. Jahr = Anerkennungsjahr</a:t>
            </a:r>
          </a:p>
        </p:txBody>
      </p:sp>
      <p:sp>
        <p:nvSpPr>
          <p:cNvPr id="7215" name="Textfeld 5">
            <a:extLst>
              <a:ext uri="{FF2B5EF4-FFF2-40B4-BE49-F238E27FC236}">
                <a16:creationId xmlns="" xmlns:a16="http://schemas.microsoft.com/office/drawing/2014/main" id="{180999E4-CF78-4449-A7D7-F1834B4E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4033838"/>
            <a:ext cx="8048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/>
              <a:t>Klasse 11</a:t>
            </a:r>
            <a:br>
              <a:rPr lang="de-DE" altLang="de-DE" sz="1100"/>
            </a:br>
            <a:r>
              <a:rPr lang="de-DE" altLang="de-DE" sz="1100"/>
              <a:t>Klasse 12</a:t>
            </a:r>
          </a:p>
        </p:txBody>
      </p:sp>
      <p:sp>
        <p:nvSpPr>
          <p:cNvPr id="7216" name="Textfeld 6">
            <a:extLst>
              <a:ext uri="{FF2B5EF4-FFF2-40B4-BE49-F238E27FC236}">
                <a16:creationId xmlns="" xmlns:a16="http://schemas.microsoft.com/office/drawing/2014/main" id="{10379DA8-5BD3-4C8C-94B2-2C8ED5F5B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88" y="4038600"/>
            <a:ext cx="11207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Klasse 11 + 12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 in Vollzeit</a:t>
            </a:r>
          </a:p>
        </p:txBody>
      </p:sp>
      <p:sp>
        <p:nvSpPr>
          <p:cNvPr id="7217" name="Textfeld 7">
            <a:extLst>
              <a:ext uri="{FF2B5EF4-FFF2-40B4-BE49-F238E27FC236}">
                <a16:creationId xmlns="" xmlns:a16="http://schemas.microsoft.com/office/drawing/2014/main" id="{42AA65EE-C5B7-4922-9B07-2EAD30E7A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8" y="4032250"/>
            <a:ext cx="11715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Klasse 11: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/>
              <a:t>  2 Tage Schule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/>
              <a:t>  3 Tage Praxis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/>
              <a:t>Klasse 12: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/>
              <a:t>  vollschulisch</a:t>
            </a:r>
          </a:p>
        </p:txBody>
      </p:sp>
      <p:sp>
        <p:nvSpPr>
          <p:cNvPr id="7218" name="Textfeld 8">
            <a:extLst>
              <a:ext uri="{FF2B5EF4-FFF2-40B4-BE49-F238E27FC236}">
                <a16:creationId xmlns="" xmlns:a16="http://schemas.microsoft.com/office/drawing/2014/main" id="{CDCFEBEC-6C83-4193-8A54-8393F213E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5" y="4038600"/>
            <a:ext cx="8048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Klasse 12</a:t>
            </a:r>
          </a:p>
        </p:txBody>
      </p:sp>
      <p:sp>
        <p:nvSpPr>
          <p:cNvPr id="7219" name="Textfeld 9">
            <a:extLst>
              <a:ext uri="{FF2B5EF4-FFF2-40B4-BE49-F238E27FC236}">
                <a16:creationId xmlns="" xmlns:a16="http://schemas.microsoft.com/office/drawing/2014/main" id="{54A78F52-ECE7-4EBA-9EAB-A60999385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4040188"/>
            <a:ext cx="7000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Klassen</a:t>
            </a:r>
            <a:br>
              <a:rPr lang="de-DE" altLang="de-DE" sz="1100"/>
            </a:br>
            <a:r>
              <a:rPr lang="de-DE" altLang="de-DE" sz="1100"/>
              <a:t>E1 – Q4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Bildschirmpräsentation (4:3)</PresentationFormat>
  <Paragraphs>101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Folie 1</vt:lpstr>
      <vt:lpstr>Folie 2</vt:lpstr>
    </vt:vector>
  </TitlesOfParts>
  <Company>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Reiner Schultheis</dc:creator>
  <cp:lastModifiedBy>CW</cp:lastModifiedBy>
  <cp:revision>88</cp:revision>
  <cp:lastPrinted>2019-10-22T17:52:49Z</cp:lastPrinted>
  <dcterms:created xsi:type="dcterms:W3CDTF">2008-11-23T12:29:23Z</dcterms:created>
  <dcterms:modified xsi:type="dcterms:W3CDTF">2020-11-07T19:17:38Z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